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349" r:id="rId2"/>
    <p:sldId id="356" r:id="rId3"/>
    <p:sldId id="376" r:id="rId4"/>
    <p:sldId id="357" r:id="rId5"/>
    <p:sldId id="377" r:id="rId6"/>
    <p:sldId id="378" r:id="rId7"/>
    <p:sldId id="363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381" r:id="rId18"/>
    <p:sldId id="382" r:id="rId19"/>
    <p:sldId id="383" r:id="rId20"/>
    <p:sldId id="385" r:id="rId21"/>
    <p:sldId id="387" r:id="rId22"/>
    <p:sldId id="388" r:id="rId23"/>
    <p:sldId id="386" r:id="rId24"/>
    <p:sldId id="389" r:id="rId25"/>
    <p:sldId id="390" r:id="rId26"/>
    <p:sldId id="391" r:id="rId27"/>
    <p:sldId id="392" r:id="rId28"/>
    <p:sldId id="393" r:id="rId29"/>
    <p:sldId id="394" r:id="rId30"/>
    <p:sldId id="384" r:id="rId31"/>
    <p:sldId id="395" r:id="rId32"/>
    <p:sldId id="361" r:id="rId33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marL="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AF5F"/>
    <a:srgbClr val="F3F3F5"/>
    <a:srgbClr val="232227"/>
    <a:srgbClr val="2D3E52"/>
    <a:srgbClr val="3A506A"/>
    <a:srgbClr val="E5472E"/>
    <a:srgbClr val="EA2D49"/>
    <a:srgbClr val="F83F08"/>
    <a:srgbClr val="22CFBC"/>
    <a:srgbClr val="3D6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261" autoAdjust="0"/>
  </p:normalViewPr>
  <p:slideViewPr>
    <p:cSldViewPr snapToGrid="0">
      <p:cViewPr varScale="1">
        <p:scale>
          <a:sx n="86" d="100"/>
          <a:sy n="86" d="100"/>
        </p:scale>
        <p:origin x="13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B87AE-1E68-401F-B095-6EC937D9C84D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BB0C9-B4B5-4981-8185-40C817E1AF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586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1003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2453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472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8F6036-E835-44CB-A25A-34C755DFD5D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5434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602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6233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1285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4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97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268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334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9537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7024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8869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4612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4699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2867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584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2424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337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1183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94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411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7607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01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08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5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38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472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8F6036-E835-44CB-A25A-34C755DFD5D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9642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DBB0C9-B4B5-4981-8185-40C817E1AF7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6549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7178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360data\重要数据\桌面\234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0635" y="3579019"/>
            <a:ext cx="1993366" cy="15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4C48F0-E008-4778-A77D-0708036BA5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6038" y="352425"/>
            <a:ext cx="4143375" cy="34131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D4D40A0-6B1C-4961-B9B4-A67C2AA76D7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7699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61935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9899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2750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8693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673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5"/>
            <a:ext cx="5800725" cy="435887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73494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767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08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6276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7896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818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36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5992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232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7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5619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6" r:id="rId8"/>
    <p:sldLayoutId id="2147483677" r:id="rId9"/>
    <p:sldLayoutId id="2147483674" r:id="rId10"/>
    <p:sldLayoutId id="2147483675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华文细黑" panose="02010600040101010101" pitchFamily="2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204355" y="1730726"/>
            <a:ext cx="4675908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大数据综合处理实验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金庸的江湖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Rectangle 27"/>
          <p:cNvSpPr/>
          <p:nvPr/>
        </p:nvSpPr>
        <p:spPr>
          <a:xfrm>
            <a:off x="311726" y="2971443"/>
            <a:ext cx="1244024" cy="330577"/>
          </a:xfrm>
          <a:prstGeom prst="roundRect">
            <a:avLst>
              <a:gd name="adj" fmla="val 27969"/>
            </a:avLst>
          </a:prstGeom>
          <a:solidFill>
            <a:schemeClr val="accent1"/>
          </a:solidFill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2020st18</a:t>
            </a:r>
          </a:p>
        </p:txBody>
      </p:sp>
      <p:sp>
        <p:nvSpPr>
          <p:cNvPr id="58" name="Rectangle 27"/>
          <p:cNvSpPr/>
          <p:nvPr/>
        </p:nvSpPr>
        <p:spPr>
          <a:xfrm>
            <a:off x="1752598" y="2971442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171860551 </a:t>
            </a:r>
            <a:r>
              <a:rPr lang="zh-CN" altLang="en-US" sz="1200" dirty="0"/>
              <a:t>韩畅</a:t>
            </a:r>
          </a:p>
        </p:txBody>
      </p:sp>
      <p:sp>
        <p:nvSpPr>
          <p:cNvPr id="2" name="Rectangle 27">
            <a:extLst>
              <a:ext uri="{FF2B5EF4-FFF2-40B4-BE49-F238E27FC236}">
                <a16:creationId xmlns:a16="http://schemas.microsoft.com/office/drawing/2014/main" id="{82EB4D02-78E7-4DE9-B9B9-C4CCE992487F}"/>
              </a:ext>
            </a:extLst>
          </p:cNvPr>
          <p:cNvSpPr/>
          <p:nvPr/>
        </p:nvSpPr>
        <p:spPr>
          <a:xfrm>
            <a:off x="1752598" y="3403082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171860550 </a:t>
            </a:r>
            <a:r>
              <a:rPr lang="zh-CN" altLang="en-US" sz="1200" dirty="0"/>
              <a:t>王一之</a:t>
            </a:r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1FEF16EC-21F9-452C-B9E1-7C3012C311FF}"/>
              </a:ext>
            </a:extLst>
          </p:cNvPr>
          <p:cNvSpPr/>
          <p:nvPr/>
        </p:nvSpPr>
        <p:spPr>
          <a:xfrm>
            <a:off x="1752597" y="3841211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171860549 </a:t>
            </a:r>
            <a:r>
              <a:rPr lang="zh-CN" altLang="en-US" sz="1200" dirty="0"/>
              <a:t>闫旭芃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7B14F085-36E0-4239-B297-8E613E9CD116}"/>
              </a:ext>
            </a:extLst>
          </p:cNvPr>
          <p:cNvSpPr/>
          <p:nvPr/>
        </p:nvSpPr>
        <p:spPr>
          <a:xfrm>
            <a:off x="1752598" y="4279340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171840565 </a:t>
            </a:r>
            <a:r>
              <a:rPr lang="zh-CN" altLang="en-US" sz="1200" dirty="0"/>
              <a:t>李展烁</a:t>
            </a:r>
          </a:p>
        </p:txBody>
      </p:sp>
    </p:spTree>
    <p:extLst>
      <p:ext uri="{BB962C8B-B14F-4D97-AF65-F5344CB8AC3E}">
        <p14:creationId xmlns:p14="http://schemas.microsoft.com/office/powerpoint/2010/main" val="322724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5615" y="339725"/>
            <a:ext cx="4937185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dirty="0" smtClean="0"/>
              <a:t>Reducer</a:t>
            </a:r>
            <a:r>
              <a:rPr lang="zh-CN" altLang="en-US" dirty="0" smtClean="0"/>
              <a:t>阶段</a:t>
            </a:r>
            <a:endParaRPr lang="zh-CN" altLang="en-US" dirty="0"/>
          </a:p>
        </p:txBody>
      </p:sp>
      <p:grpSp>
        <p:nvGrpSpPr>
          <p:cNvPr id="18" name="淘宝网chenying0907出品 1">
            <a:extLst>
              <a:ext uri="{FF2B5EF4-FFF2-40B4-BE49-F238E27FC236}">
                <a16:creationId xmlns:a16="http://schemas.microsoft.com/office/drawing/2014/main" id="{FD9A087D-717D-4347-BE7D-5A9010B5BD23}"/>
              </a:ext>
            </a:extLst>
          </p:cNvPr>
          <p:cNvGrpSpPr/>
          <p:nvPr/>
        </p:nvGrpSpPr>
        <p:grpSpPr>
          <a:xfrm>
            <a:off x="657461" y="3748284"/>
            <a:ext cx="7436113" cy="801045"/>
            <a:chOff x="3875568" y="2208594"/>
            <a:chExt cx="4354033" cy="1124393"/>
          </a:xfrm>
        </p:grpSpPr>
        <p:sp>
          <p:nvSpPr>
            <p:cNvPr id="19" name="Rectangle 22">
              <a:extLst>
                <a:ext uri="{FF2B5EF4-FFF2-40B4-BE49-F238E27FC236}">
                  <a16:creationId xmlns:a16="http://schemas.microsoft.com/office/drawing/2014/main" id="{0B791255-9278-4C7B-B529-7631B8EB6BA4}"/>
                </a:ext>
              </a:extLst>
            </p:cNvPr>
            <p:cNvSpPr/>
            <p:nvPr/>
          </p:nvSpPr>
          <p:spPr>
            <a:xfrm>
              <a:off x="3875568" y="2208594"/>
              <a:ext cx="4354033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20" name="TextBox 23">
              <a:extLst>
                <a:ext uri="{FF2B5EF4-FFF2-40B4-BE49-F238E27FC236}">
                  <a16:creationId xmlns:a16="http://schemas.microsoft.com/office/drawing/2014/main" id="{7BDA7935-496A-403A-94D9-A722F46EE38F}"/>
                </a:ext>
              </a:extLst>
            </p:cNvPr>
            <p:cNvSpPr txBox="1"/>
            <p:nvPr/>
          </p:nvSpPr>
          <p:spPr>
            <a:xfrm>
              <a:off x="3967154" y="2227908"/>
              <a:ext cx="4155268" cy="858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对于 </a:t>
              </a: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key 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对应的人名对出现次数进行求和。</a:t>
              </a:r>
              <a:endParaRPr kumimoji="0" lang="en-US" alt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同时使用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reducer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作为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combiner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，在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mapper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之后进行一次合并，减少传输数据量，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作为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优化。</a:t>
              </a:r>
              <a:endPara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</p:txBody>
        </p:sp>
      </p:grpSp>
      <p:pic>
        <p:nvPicPr>
          <p:cNvPr id="6" name="内容占位符 5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67" y="1164079"/>
            <a:ext cx="8814692" cy="1962905"/>
          </a:xfrm>
        </p:spPr>
      </p:pic>
    </p:spTree>
    <p:extLst>
      <p:ext uri="{BB962C8B-B14F-4D97-AF65-F5344CB8AC3E}">
        <p14:creationId xmlns:p14="http://schemas.microsoft.com/office/powerpoint/2010/main" val="6695746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9989" y="339725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 smtClean="0"/>
              <a:t>实验</a:t>
            </a:r>
            <a:r>
              <a:rPr lang="zh-CN" altLang="en-US" dirty="0"/>
              <a:t>结果展示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405BB2B-DC06-44D6-AA02-A98E3ED6D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788" y="3066764"/>
            <a:ext cx="3766023" cy="143297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02F20E6-A6BC-459B-B05B-83F040AB8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835" y="1432166"/>
            <a:ext cx="3521111" cy="422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0A21D29-E4D9-4ED7-B9E1-3F82AE73F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5" y="1074500"/>
            <a:ext cx="4479010" cy="352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052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 smtClean="0"/>
              <a:t>优化</a:t>
            </a:r>
            <a:r>
              <a:rPr lang="zh-CN" altLang="en-US" dirty="0"/>
              <a:t>思考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>
          <a:xfrm>
            <a:off x="554435" y="922263"/>
            <a:ext cx="7686675" cy="351700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•</a:t>
            </a:r>
            <a:r>
              <a:rPr lang="zh-CN" altLang="en-US" dirty="0" smtClean="0"/>
              <a:t>人物</a:t>
            </a:r>
            <a:r>
              <a:rPr lang="zh-CN" altLang="en-US" dirty="0"/>
              <a:t>同现次数可以使用 </a:t>
            </a:r>
            <a:r>
              <a:rPr lang="en-US" altLang="zh-CN" dirty="0" err="1"/>
              <a:t>VIntWritable</a:t>
            </a:r>
            <a:r>
              <a:rPr lang="en-US" altLang="zh-CN" dirty="0"/>
              <a:t> </a:t>
            </a:r>
            <a:r>
              <a:rPr lang="zh-CN" altLang="en-US" dirty="0"/>
              <a:t>代替 </a:t>
            </a:r>
            <a:r>
              <a:rPr lang="en-US" altLang="zh-CN" dirty="0" err="1"/>
              <a:t>IntWritable</a:t>
            </a:r>
            <a:r>
              <a:rPr lang="zh-CN" altLang="en-US" dirty="0"/>
              <a:t>，因为 </a:t>
            </a:r>
            <a:r>
              <a:rPr lang="en-US" altLang="zh-CN" dirty="0" err="1"/>
              <a:t>VIntWritable</a:t>
            </a:r>
            <a:r>
              <a:rPr lang="en-US" altLang="zh-CN" dirty="0"/>
              <a:t> </a:t>
            </a:r>
            <a:r>
              <a:rPr lang="zh-CN" altLang="en-US" dirty="0" smtClean="0"/>
              <a:t>对于</a:t>
            </a:r>
            <a:r>
              <a:rPr lang="zh-CN" altLang="en-US" dirty="0"/>
              <a:t>小整数会采用更短的长度，提高传输效率。而同现次数最大人物对 </a:t>
            </a:r>
            <a:r>
              <a:rPr lang="en-US" altLang="zh-CN" dirty="0"/>
              <a:t>&lt; </a:t>
            </a:r>
            <a:r>
              <a:rPr lang="zh-CN" altLang="en-US" dirty="0"/>
              <a:t>郭靖，黄蓉 </a:t>
            </a:r>
            <a:r>
              <a:rPr lang="en-US" altLang="zh-CN" dirty="0"/>
              <a:t>&gt; </a:t>
            </a:r>
            <a:r>
              <a:rPr lang="zh-CN" altLang="en-US" dirty="0"/>
              <a:t>仅为一千</a:t>
            </a:r>
            <a:r>
              <a:rPr lang="zh-CN" altLang="en-US" dirty="0" smtClean="0"/>
              <a:t>多。</a:t>
            </a:r>
            <a:endParaRPr lang="en-US" altLang="zh-CN" dirty="0"/>
          </a:p>
          <a:p>
            <a:pPr marL="0" indent="0">
              <a:buNone/>
            </a:pPr>
            <a:endParaRPr lang="zh-CN" altLang="en-US" dirty="0" smtClean="0"/>
          </a:p>
          <a:p>
            <a:pPr marL="0" indent="0">
              <a:buNone/>
            </a:pPr>
            <a:r>
              <a:rPr lang="en-US" altLang="zh-CN" dirty="0" smtClean="0"/>
              <a:t>•</a:t>
            </a:r>
            <a:r>
              <a:rPr lang="zh-CN" altLang="en-US" dirty="0"/>
              <a:t>统计人物同现时，可以考虑根据人物字母顺序，将 </a:t>
            </a:r>
            <a:r>
              <a:rPr lang="en-US" altLang="zh-CN" dirty="0"/>
              <a:t>&lt;</a:t>
            </a:r>
            <a:r>
              <a:rPr lang="en-US" altLang="zh-CN" dirty="0" err="1"/>
              <a:t>a,b</a:t>
            </a:r>
            <a:r>
              <a:rPr lang="en-US" altLang="zh-CN" dirty="0"/>
              <a:t>&gt; </a:t>
            </a:r>
            <a:r>
              <a:rPr lang="zh-CN" altLang="en-US" dirty="0"/>
              <a:t>与 </a:t>
            </a:r>
            <a:r>
              <a:rPr lang="en-US" altLang="zh-CN" dirty="0"/>
              <a:t>&lt;</a:t>
            </a:r>
            <a:r>
              <a:rPr lang="en-US" altLang="zh-CN" dirty="0" err="1"/>
              <a:t>b,a</a:t>
            </a:r>
            <a:r>
              <a:rPr lang="en-US" altLang="zh-CN" dirty="0"/>
              <a:t>&gt; </a:t>
            </a:r>
            <a:r>
              <a:rPr lang="zh-CN" altLang="en-US" dirty="0"/>
              <a:t>统一为 </a:t>
            </a:r>
            <a:r>
              <a:rPr lang="en-US" altLang="zh-CN" dirty="0"/>
              <a:t>&lt;</a:t>
            </a:r>
            <a:r>
              <a:rPr lang="en-US" altLang="zh-CN" dirty="0" err="1"/>
              <a:t>a,b</a:t>
            </a:r>
            <a:r>
              <a:rPr lang="en-US" altLang="zh-CN" dirty="0"/>
              <a:t>&gt;</a:t>
            </a:r>
            <a:r>
              <a:rPr lang="zh-CN" altLang="en-US" dirty="0"/>
              <a:t>。</a:t>
            </a:r>
            <a:r>
              <a:rPr lang="zh-CN" altLang="en-US" dirty="0" smtClean="0"/>
              <a:t>这样 </a:t>
            </a:r>
            <a:r>
              <a:rPr lang="en-US" altLang="zh-CN" dirty="0"/>
              <a:t>mapper </a:t>
            </a:r>
            <a:r>
              <a:rPr lang="zh-CN" altLang="en-US" dirty="0"/>
              <a:t>和 </a:t>
            </a:r>
            <a:r>
              <a:rPr lang="en-US" altLang="zh-CN" dirty="0"/>
              <a:t>reducer </a:t>
            </a:r>
            <a:r>
              <a:rPr lang="zh-CN" altLang="en-US" dirty="0"/>
              <a:t>之间减少一倍的传输</a:t>
            </a:r>
            <a:r>
              <a:rPr lang="zh-CN" altLang="en-US" dirty="0" smtClean="0"/>
              <a:t>损耗。实现</a:t>
            </a:r>
            <a:r>
              <a:rPr lang="zh-CN" altLang="en-US" dirty="0"/>
              <a:t>时</a:t>
            </a:r>
            <a:r>
              <a:rPr lang="zh-CN" altLang="en-US" dirty="0" smtClean="0"/>
              <a:t>可以将</a:t>
            </a:r>
            <a:r>
              <a:rPr lang="en-US" altLang="zh-CN" dirty="0" smtClean="0"/>
              <a:t>mapper </a:t>
            </a:r>
            <a:r>
              <a:rPr lang="zh-CN" altLang="en-US" dirty="0"/>
              <a:t>中 </a:t>
            </a:r>
            <a:r>
              <a:rPr lang="en-US" altLang="zh-CN" dirty="0" err="1"/>
              <a:t>HashSet</a:t>
            </a:r>
            <a:r>
              <a:rPr lang="en-US" altLang="zh-CN" dirty="0"/>
              <a:t> </a:t>
            </a:r>
            <a:r>
              <a:rPr lang="zh-CN" altLang="en-US" dirty="0"/>
              <a:t>用 </a:t>
            </a:r>
            <a:r>
              <a:rPr lang="en-US" altLang="zh-CN" dirty="0" err="1"/>
              <a:t>TreeSet</a:t>
            </a:r>
            <a:r>
              <a:rPr lang="en-US" altLang="zh-CN" dirty="0"/>
              <a:t> </a:t>
            </a:r>
            <a:r>
              <a:rPr lang="zh-CN" altLang="en-US" dirty="0"/>
              <a:t>代替来保证有序，在内部 </a:t>
            </a:r>
            <a:r>
              <a:rPr lang="en-US" altLang="zh-CN" dirty="0"/>
              <a:t>for </a:t>
            </a:r>
            <a:r>
              <a:rPr lang="zh-CN" altLang="en-US" dirty="0"/>
              <a:t>循环中只发射</a:t>
            </a:r>
            <a:r>
              <a:rPr lang="zh-CN" altLang="en-US" dirty="0" smtClean="0"/>
              <a:t>在外部 </a:t>
            </a:r>
            <a:r>
              <a:rPr lang="en-US" altLang="zh-CN" dirty="0"/>
              <a:t>for </a:t>
            </a:r>
            <a:r>
              <a:rPr lang="zh-CN" altLang="en-US" dirty="0"/>
              <a:t>循环当前值之后（或之前）的部分</a:t>
            </a:r>
            <a:r>
              <a:rPr lang="zh-CN" altLang="en-US" dirty="0" smtClean="0"/>
              <a:t>。当然</a:t>
            </a:r>
            <a:r>
              <a:rPr lang="zh-CN" altLang="en-US" dirty="0"/>
              <a:t>也要考虑到 </a:t>
            </a:r>
            <a:r>
              <a:rPr lang="en-US" altLang="zh-CN" dirty="0" err="1"/>
              <a:t>TreeSet</a:t>
            </a:r>
            <a:r>
              <a:rPr lang="en-US" altLang="zh-CN" dirty="0"/>
              <a:t> </a:t>
            </a:r>
            <a:r>
              <a:rPr lang="zh-CN" altLang="en-US" dirty="0"/>
              <a:t>比 </a:t>
            </a:r>
            <a:r>
              <a:rPr lang="en-US" altLang="zh-CN" dirty="0" err="1"/>
              <a:t>HashSet</a:t>
            </a:r>
            <a:r>
              <a:rPr lang="en-US" altLang="zh-CN" dirty="0"/>
              <a:t> </a:t>
            </a:r>
            <a:r>
              <a:rPr lang="zh-CN" altLang="en-US" dirty="0" smtClean="0"/>
              <a:t>可能要</a:t>
            </a:r>
            <a:r>
              <a:rPr lang="zh-CN" altLang="en-US" dirty="0"/>
              <a:t>消耗更多时间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55472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5</a:t>
              </a:r>
              <a:endPara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关系构建</a:t>
            </a:r>
            <a:endParaRPr kumimoji="0" lang="zh-CN" altLang="en-US" sz="4800" b="0" i="0" u="none" strike="noStrike" kern="1200" cap="none" spc="0" normalizeH="0" baseline="-300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484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数据输入：人名对出现在同一段落中的次数。</a:t>
            </a: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数据输出：对于所有人名，生成其人物关系邻接表。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5358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5615" y="339725"/>
            <a:ext cx="4937185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dirty="0" smtClean="0"/>
              <a:t>Mapper</a:t>
            </a:r>
            <a:r>
              <a:rPr lang="zh-CN" altLang="en-US" dirty="0" smtClean="0"/>
              <a:t>阶段</a:t>
            </a:r>
            <a:endParaRPr lang="zh-CN" altLang="en-US" dirty="0"/>
          </a:p>
        </p:txBody>
      </p:sp>
      <p:grpSp>
        <p:nvGrpSpPr>
          <p:cNvPr id="18" name="淘宝网chenying0907出品 1">
            <a:extLst>
              <a:ext uri="{FF2B5EF4-FFF2-40B4-BE49-F238E27FC236}">
                <a16:creationId xmlns:a16="http://schemas.microsoft.com/office/drawing/2014/main" id="{FD9A087D-717D-4347-BE7D-5A9010B5BD23}"/>
              </a:ext>
            </a:extLst>
          </p:cNvPr>
          <p:cNvGrpSpPr/>
          <p:nvPr/>
        </p:nvGrpSpPr>
        <p:grpSpPr>
          <a:xfrm>
            <a:off x="818491" y="2842173"/>
            <a:ext cx="7256251" cy="1574969"/>
            <a:chOff x="3875568" y="2208594"/>
            <a:chExt cx="4354033" cy="1124393"/>
          </a:xfrm>
        </p:grpSpPr>
        <p:sp>
          <p:nvSpPr>
            <p:cNvPr id="19" name="Rectangle 22">
              <a:extLst>
                <a:ext uri="{FF2B5EF4-FFF2-40B4-BE49-F238E27FC236}">
                  <a16:creationId xmlns:a16="http://schemas.microsoft.com/office/drawing/2014/main" id="{0B791255-9278-4C7B-B529-7631B8EB6BA4}"/>
                </a:ext>
              </a:extLst>
            </p:cNvPr>
            <p:cNvSpPr/>
            <p:nvPr/>
          </p:nvSpPr>
          <p:spPr>
            <a:xfrm>
              <a:off x="3875568" y="2208594"/>
              <a:ext cx="4354033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20" name="TextBox 23">
              <a:extLst>
                <a:ext uri="{FF2B5EF4-FFF2-40B4-BE49-F238E27FC236}">
                  <a16:creationId xmlns:a16="http://schemas.microsoft.com/office/drawing/2014/main" id="{7BDA7935-496A-403A-94D9-A722F46EE38F}"/>
                </a:ext>
              </a:extLst>
            </p:cNvPr>
            <p:cNvSpPr txBox="1"/>
            <p:nvPr/>
          </p:nvSpPr>
          <p:spPr>
            <a:xfrm>
              <a:off x="3967154" y="2227909"/>
              <a:ext cx="4155268" cy="966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FileInputFormat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使用 </a:t>
              </a: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KeyValueTextInputFormat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。自动对于每行使用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’</a:t>
              </a: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\t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’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分割获取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key 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和</a:t>
              </a: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value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。比默认的行号为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Key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，行内容为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value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更省事。</a:t>
              </a:r>
              <a:endParaRPr kumimoji="0" lang="en-US" alt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mapper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发射人名对中的第一个人名作为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key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，第二个人名和同现次数作为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value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。以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保证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所有人名被发射到同一个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reduce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中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</a:t>
              </a:r>
              <a:endParaRPr kumimoji="0" lang="en-US" alt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当然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这里也可以使用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naive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的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mapper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来配合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自定义</a:t>
              </a:r>
              <a:r>
                <a:rPr kumimoji="0" lang="en-US" altLang="zh-CN" sz="15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Partitioner</a:t>
              </a: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和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Comparator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来实现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</a:t>
              </a:r>
              <a:endParaRPr kumimoji="0" lang="en-US" alt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10" y="1216377"/>
            <a:ext cx="8513685" cy="133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5336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5615" y="339725"/>
            <a:ext cx="4937185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dirty="0" smtClean="0"/>
              <a:t>Reducer</a:t>
            </a:r>
            <a:r>
              <a:rPr lang="zh-CN" altLang="en-US" dirty="0" smtClean="0"/>
              <a:t>阶段</a:t>
            </a:r>
            <a:endParaRPr lang="zh-CN" altLang="en-US" dirty="0"/>
          </a:p>
        </p:txBody>
      </p:sp>
      <p:grpSp>
        <p:nvGrpSpPr>
          <p:cNvPr id="18" name="淘宝网chenying0907出品 1">
            <a:extLst>
              <a:ext uri="{FF2B5EF4-FFF2-40B4-BE49-F238E27FC236}">
                <a16:creationId xmlns:a16="http://schemas.microsoft.com/office/drawing/2014/main" id="{FD9A087D-717D-4347-BE7D-5A9010B5BD23}"/>
              </a:ext>
            </a:extLst>
          </p:cNvPr>
          <p:cNvGrpSpPr/>
          <p:nvPr/>
        </p:nvGrpSpPr>
        <p:grpSpPr>
          <a:xfrm>
            <a:off x="877529" y="3645925"/>
            <a:ext cx="7241457" cy="933449"/>
            <a:chOff x="3875568" y="2208594"/>
            <a:chExt cx="4354033" cy="1124393"/>
          </a:xfrm>
        </p:grpSpPr>
        <p:sp>
          <p:nvSpPr>
            <p:cNvPr id="19" name="Rectangle 22">
              <a:extLst>
                <a:ext uri="{FF2B5EF4-FFF2-40B4-BE49-F238E27FC236}">
                  <a16:creationId xmlns:a16="http://schemas.microsoft.com/office/drawing/2014/main" id="{0B791255-9278-4C7B-B529-7631B8EB6BA4}"/>
                </a:ext>
              </a:extLst>
            </p:cNvPr>
            <p:cNvSpPr/>
            <p:nvPr/>
          </p:nvSpPr>
          <p:spPr>
            <a:xfrm>
              <a:off x="3875568" y="2208594"/>
              <a:ext cx="4354033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20" name="TextBox 23">
              <a:extLst>
                <a:ext uri="{FF2B5EF4-FFF2-40B4-BE49-F238E27FC236}">
                  <a16:creationId xmlns:a16="http://schemas.microsoft.com/office/drawing/2014/main" id="{7BDA7935-496A-403A-94D9-A722F46EE38F}"/>
                </a:ext>
              </a:extLst>
            </p:cNvPr>
            <p:cNvSpPr txBox="1"/>
            <p:nvPr/>
          </p:nvSpPr>
          <p:spPr>
            <a:xfrm>
              <a:off x="3967154" y="2227909"/>
              <a:ext cx="4155268" cy="637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reducer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对同一个人名，生成其邻接表。把同现的人名和对应的同现次数用 </a:t>
              </a:r>
              <a:r>
                <a:rPr kumimoji="0" lang="en-US" altLang="zh-CN" sz="15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HashMap</a:t>
              </a:r>
              <a:r>
                <a:rPr kumimoji="0" lang="en-US" altLang="zh-CN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&lt;</a:t>
              </a:r>
              <a:r>
                <a:rPr kumimoji="0" lang="en-US" altLang="zh-CN" sz="15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String,Integer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&gt;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预存起来，同时统计所有同现次数之和。再遍历 </a:t>
              </a: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HashMap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，利用 </a:t>
              </a: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StringBuilder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 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生成对应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邻接表的字符串形式。</a:t>
              </a:r>
              <a:endPara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132" y="906107"/>
            <a:ext cx="6354084" cy="26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93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9989" y="339725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 smtClean="0"/>
              <a:t>实验</a:t>
            </a:r>
            <a:r>
              <a:rPr lang="zh-CN" altLang="en-US" dirty="0"/>
              <a:t>结果展示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405BB2B-DC06-44D6-AA02-A98E3ED6D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788" y="3057057"/>
            <a:ext cx="3766023" cy="145239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02F20E6-A6BC-459B-B05B-83F040AB8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649" y="1432166"/>
            <a:ext cx="3705484" cy="422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0A21D29-E4D9-4ED7-B9E1-3F82AE73F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5" y="1077338"/>
            <a:ext cx="4479011" cy="351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287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6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PAGERANK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412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7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标签传播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8899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8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结果可视化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4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以任务三、任务四的输出为基础，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Qt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平台编写的可视化程序，对结果进行处理。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33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淘宝网chenying0907出品 2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51228" y="2037242"/>
            <a:ext cx="122927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淘宝网chenying0907出品 26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35"/>
          <a:stretch>
            <a:fillRect/>
          </a:stretch>
        </p:blipFill>
        <p:spPr bwMode="auto">
          <a:xfrm>
            <a:off x="907230" y="2037242"/>
            <a:ext cx="1234035" cy="1243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淘宝网chenying0907出品 2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64" r="7132"/>
          <a:stretch>
            <a:fillRect/>
          </a:stretch>
        </p:blipFill>
        <p:spPr bwMode="auto">
          <a:xfrm>
            <a:off x="2161294" y="3253158"/>
            <a:ext cx="1224515" cy="124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" name="淘宝网chenying0907出品 45"/>
          <p:cNvSpPr>
            <a:spLocks noChangeArrowheads="1"/>
          </p:cNvSpPr>
          <p:nvPr/>
        </p:nvSpPr>
        <p:spPr bwMode="auto">
          <a:xfrm>
            <a:off x="420012" y="487477"/>
            <a:ext cx="2286000" cy="50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1"/>
                </a:solidFill>
                <a:latin typeface="华文细黑" panose="02010600040101010101" pitchFamily="2" charset="-122"/>
                <a:sym typeface="微软雅黑" pitchFamily="34" charset="-122"/>
              </a:rPr>
              <a:t>CONTENTS</a:t>
            </a:r>
            <a:endParaRPr lang="zh-CN" altLang="en-US" sz="2800" dirty="0">
              <a:solidFill>
                <a:schemeClr val="accent1"/>
              </a:solidFill>
              <a:latin typeface="华文细黑" panose="02010600040101010101" pitchFamily="2" charset="-122"/>
              <a:sym typeface="微软雅黑" pitchFamily="34" charset="-122"/>
            </a:endParaRPr>
          </a:p>
        </p:txBody>
      </p:sp>
      <p:grpSp>
        <p:nvGrpSpPr>
          <p:cNvPr id="2" name="淘宝网chenying0907出品 1"/>
          <p:cNvGrpSpPr/>
          <p:nvPr/>
        </p:nvGrpSpPr>
        <p:grpSpPr>
          <a:xfrm>
            <a:off x="2135893" y="2038463"/>
            <a:ext cx="1256569" cy="1228370"/>
            <a:chOff x="3316427" y="3645958"/>
            <a:chExt cx="1638221" cy="1638300"/>
          </a:xfrm>
        </p:grpSpPr>
        <p:sp>
          <p:nvSpPr>
            <p:cNvPr id="33" name="淘宝网chenying0907出品 4"/>
            <p:cNvSpPr>
              <a:spLocks noChangeArrowheads="1"/>
            </p:cNvSpPr>
            <p:nvPr/>
          </p:nvSpPr>
          <p:spPr bwMode="auto">
            <a:xfrm>
              <a:off x="3316427" y="3645958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57" name="淘宝网chenying0907出品 42"/>
            <p:cNvSpPr>
              <a:spLocks noChangeArrowheads="1"/>
            </p:cNvSpPr>
            <p:nvPr/>
          </p:nvSpPr>
          <p:spPr bwMode="auto">
            <a:xfrm>
              <a:off x="3432856" y="3959905"/>
              <a:ext cx="1368150" cy="646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任务二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单词同现</a:t>
              </a:r>
            </a:p>
          </p:txBody>
        </p:sp>
      </p:grpSp>
      <p:grpSp>
        <p:nvGrpSpPr>
          <p:cNvPr id="3" name="淘宝网chenying0907出品 2"/>
          <p:cNvGrpSpPr/>
          <p:nvPr/>
        </p:nvGrpSpPr>
        <p:grpSpPr>
          <a:xfrm>
            <a:off x="3368843" y="2040813"/>
            <a:ext cx="1228026" cy="1228369"/>
            <a:chOff x="4806792" y="2457450"/>
            <a:chExt cx="1638221" cy="1638300"/>
          </a:xfrm>
        </p:grpSpPr>
        <p:sp>
          <p:nvSpPr>
            <p:cNvPr id="34" name="淘宝网chenying0907出品 5"/>
            <p:cNvSpPr>
              <a:spLocks noChangeArrowheads="1"/>
            </p:cNvSpPr>
            <p:nvPr/>
          </p:nvSpPr>
          <p:spPr bwMode="auto">
            <a:xfrm>
              <a:off x="4806792" y="2457450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69" name="淘宝网chenying0907出品 42"/>
            <p:cNvSpPr>
              <a:spLocks noChangeArrowheads="1"/>
            </p:cNvSpPr>
            <p:nvPr/>
          </p:nvSpPr>
          <p:spPr bwMode="auto">
            <a:xfrm>
              <a:off x="4939755" y="2768263"/>
              <a:ext cx="1368151" cy="907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任务三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人物关系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构建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40" name="淘宝网chenying0907出品 21"/>
          <p:cNvSpPr>
            <a:spLocks noChangeArrowheads="1"/>
          </p:cNvSpPr>
          <p:nvPr/>
        </p:nvSpPr>
        <p:spPr bwMode="auto">
          <a:xfrm>
            <a:off x="5835555" y="827192"/>
            <a:ext cx="1228026" cy="12283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1349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sym typeface="宋体" pitchFamily="2" charset="-122"/>
            </a:endParaRPr>
          </a:p>
        </p:txBody>
      </p:sp>
      <p:grpSp>
        <p:nvGrpSpPr>
          <p:cNvPr id="5" name="淘宝网chenying0907出品 4"/>
          <p:cNvGrpSpPr/>
          <p:nvPr/>
        </p:nvGrpSpPr>
        <p:grpSpPr>
          <a:xfrm>
            <a:off x="4607529" y="3271815"/>
            <a:ext cx="1228026" cy="1228369"/>
            <a:chOff x="8104188" y="4107656"/>
            <a:chExt cx="1638221" cy="1638300"/>
          </a:xfrm>
        </p:grpSpPr>
        <p:sp>
          <p:nvSpPr>
            <p:cNvPr id="62" name="淘宝网chenying0907出品 21"/>
            <p:cNvSpPr>
              <a:spLocks noChangeArrowheads="1"/>
            </p:cNvSpPr>
            <p:nvPr/>
          </p:nvSpPr>
          <p:spPr bwMode="auto">
            <a:xfrm>
              <a:off x="8104188" y="4107656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85" name="淘宝网chenying0907出品 42"/>
            <p:cNvSpPr>
              <a:spLocks noChangeArrowheads="1"/>
            </p:cNvSpPr>
            <p:nvPr/>
          </p:nvSpPr>
          <p:spPr bwMode="auto">
            <a:xfrm>
              <a:off x="8220303" y="4481279"/>
              <a:ext cx="1368151" cy="646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实验总结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和改进方向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pic>
        <p:nvPicPr>
          <p:cNvPr id="88" name="淘宝网chenying0907出品 25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440"/>
          <a:stretch>
            <a:fillRect/>
          </a:stretch>
        </p:blipFill>
        <p:spPr bwMode="auto">
          <a:xfrm>
            <a:off x="3384386" y="827793"/>
            <a:ext cx="123046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淘宝网chenying0907出品 5"/>
          <p:cNvGrpSpPr/>
          <p:nvPr/>
        </p:nvGrpSpPr>
        <p:grpSpPr>
          <a:xfrm>
            <a:off x="4597915" y="2049099"/>
            <a:ext cx="1233258" cy="1228369"/>
            <a:chOff x="2255813" y="4383987"/>
            <a:chExt cx="1638221" cy="1638300"/>
          </a:xfrm>
        </p:grpSpPr>
        <p:sp>
          <p:nvSpPr>
            <p:cNvPr id="90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92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0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任务四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PageRank</a:t>
              </a: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grpSp>
        <p:nvGrpSpPr>
          <p:cNvPr id="98" name="淘宝网chenying0907出品 97"/>
          <p:cNvGrpSpPr/>
          <p:nvPr/>
        </p:nvGrpSpPr>
        <p:grpSpPr>
          <a:xfrm>
            <a:off x="4613858" y="830385"/>
            <a:ext cx="2344084" cy="1228369"/>
            <a:chOff x="2255813" y="4383987"/>
            <a:chExt cx="3127074" cy="1638300"/>
          </a:xfrm>
        </p:grpSpPr>
        <p:sp>
          <p:nvSpPr>
            <p:cNvPr id="99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0" name="淘宝网chenying0907出品 42"/>
            <p:cNvSpPr>
              <a:spLocks noChangeArrowheads="1"/>
            </p:cNvSpPr>
            <p:nvPr/>
          </p:nvSpPr>
          <p:spPr bwMode="auto">
            <a:xfrm>
              <a:off x="4014736" y="5035522"/>
              <a:ext cx="1368151" cy="369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任务分配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grpSp>
        <p:nvGrpSpPr>
          <p:cNvPr id="102" name="淘宝网chenying0907出品 101"/>
          <p:cNvGrpSpPr/>
          <p:nvPr/>
        </p:nvGrpSpPr>
        <p:grpSpPr>
          <a:xfrm>
            <a:off x="3384370" y="3266762"/>
            <a:ext cx="1228026" cy="1228369"/>
            <a:chOff x="2266247" y="4376234"/>
            <a:chExt cx="1638221" cy="1638300"/>
          </a:xfrm>
        </p:grpSpPr>
        <p:sp>
          <p:nvSpPr>
            <p:cNvPr id="103" name="淘宝网chenying0907出品 21"/>
            <p:cNvSpPr>
              <a:spLocks noChangeArrowheads="1"/>
            </p:cNvSpPr>
            <p:nvPr/>
          </p:nvSpPr>
          <p:spPr bwMode="auto">
            <a:xfrm>
              <a:off x="2266247" y="4376234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4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7"/>
              <a:ext cx="1368151" cy="862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实验结果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可视化</a:t>
              </a:r>
            </a:p>
          </p:txBody>
        </p:sp>
      </p:grpSp>
      <p:grpSp>
        <p:nvGrpSpPr>
          <p:cNvPr id="105" name="淘宝网chenying0907出品 104"/>
          <p:cNvGrpSpPr/>
          <p:nvPr/>
        </p:nvGrpSpPr>
        <p:grpSpPr>
          <a:xfrm>
            <a:off x="5831141" y="2049740"/>
            <a:ext cx="1228026" cy="1228369"/>
            <a:chOff x="2255813" y="4383987"/>
            <a:chExt cx="1638221" cy="1638300"/>
          </a:xfrm>
        </p:grpSpPr>
        <p:sp>
          <p:nvSpPr>
            <p:cNvPr id="106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7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1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任务五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标签传播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cxnSp>
        <p:nvCxnSpPr>
          <p:cNvPr id="8" name="淘宝网chenying0907出品 7"/>
          <p:cNvCxnSpPr/>
          <p:nvPr/>
        </p:nvCxnSpPr>
        <p:spPr>
          <a:xfrm>
            <a:off x="558710" y="1006028"/>
            <a:ext cx="217804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淘宝网chenying0907出品 101">
            <a:extLst>
              <a:ext uri="{FF2B5EF4-FFF2-40B4-BE49-F238E27FC236}">
                <a16:creationId xmlns:a16="http://schemas.microsoft.com/office/drawing/2014/main" id="{D71B78C7-7563-47E8-898F-30E7D00C6DC7}"/>
              </a:ext>
            </a:extLst>
          </p:cNvPr>
          <p:cNvGrpSpPr/>
          <p:nvPr/>
        </p:nvGrpSpPr>
        <p:grpSpPr>
          <a:xfrm>
            <a:off x="7047463" y="829578"/>
            <a:ext cx="1228026" cy="1228369"/>
            <a:chOff x="2237331" y="4374748"/>
            <a:chExt cx="1638221" cy="1638300"/>
          </a:xfrm>
        </p:grpSpPr>
        <p:sp>
          <p:nvSpPr>
            <p:cNvPr id="38" name="淘宝网chenying0907出品 21">
              <a:extLst>
                <a:ext uri="{FF2B5EF4-FFF2-40B4-BE49-F238E27FC236}">
                  <a16:creationId xmlns:a16="http://schemas.microsoft.com/office/drawing/2014/main" id="{286189B5-4069-4B65-86E4-62A57D71D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7331" y="4374748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39" name="淘宝网chenying0907出品 42">
              <a:extLst>
                <a:ext uri="{FF2B5EF4-FFF2-40B4-BE49-F238E27FC236}">
                  <a16:creationId xmlns:a16="http://schemas.microsoft.com/office/drawing/2014/main" id="{D1BACECC-2D36-4001-BE54-B4C4DF257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4716" y="4763961"/>
              <a:ext cx="1368151" cy="615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任务一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姓名抽取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sp>
        <p:nvSpPr>
          <p:cNvPr id="7" name="淘宝网chenying0907出品 42">
            <a:extLst>
              <a:ext uri="{FF2B5EF4-FFF2-40B4-BE49-F238E27FC236}">
                <a16:creationId xmlns:a16="http://schemas.microsoft.com/office/drawing/2014/main" id="{4CF12E38-C108-4C55-8F12-5EDDA1D4D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8752" y="1293754"/>
            <a:ext cx="1025579" cy="288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rPr>
              <a:t>实验概述</a:t>
            </a:r>
          </a:p>
        </p:txBody>
      </p:sp>
    </p:spTree>
    <p:extLst>
      <p:ext uri="{BB962C8B-B14F-4D97-AF65-F5344CB8AC3E}">
        <p14:creationId xmlns:p14="http://schemas.microsoft.com/office/powerpoint/2010/main" val="24845830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7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8 -0.46575 -0.46893 -0.45957 -0.46563 -0.45186 C -0.46094 -0.44136 -0.45938 -0.43334 -0.45313 -0.42593 C -0.45191 -0.41914 -0.44445 -0.40618 -0.44063 -0.40371 C -0.43455 -0.39291 -0.42605 -0.37963 -0.41771 -0.37593 C -0.41146 -0.3676 -0.40452 -0.36389 -0.39688 -0.36112 C -0.37917 -0.34538 -0.35261 -0.34167 -0.33334 -0.34075 C -0.27552 -0.33889 -0.21736 -0.33828 -0.15938 -0.33704 C -0.14479 -0.33334 -0.12986 -0.33056 -0.11563 -0.32408 C -0.11111 -0.31883 -0.10521 -0.31605 -0.1 -0.31297 C -0.09479 -0.30371 -0.08959 -0.29445 -0.08438 -0.28519 C -0.08091 -0.27902 -0.07969 -0.27099 -0.07604 -0.26482 C -0.07604 -0.26235 -0.07604 -0.25957 -0.075 -0.25741 C -0.07414 -0.2534 -0.07084 -0.2463 -0.07084 -0.24599 C -0.06979 -0.23889 -0.06997 -0.23828 -0.06771 -0.23149 C -0.06667 -0.22778 -0.06354 -0.22038 -0.06354 -0.22007 C -0.06216 -0.21081 -0.05938 -0.20093 -0.05625 -0.1926 C -0.05434 -0.18766 -0.05018 -0.17778 -0.05018 -0.17747 C -0.04636 -0.15896 -0.03941 -0.14136 -0.03542 -0.12223 C -0.0316 -0.10433 -0.02848 -0.08488 -0.025 -0.06667 C -0.02414 -0.06235 -0.02223 -0.05957 -0.02084 -0.05556 C -0.01789 -0.04507 -0.01407 -0.03581 -0.01042 -0.02593 C -0.00747 -0.01729 -0.00504 -0.00896 3.33333E-6 4.69136E-6 " pathEditMode="relative" rAng="0" ptsTypes="AAAAAAAAAAAAAAAAAAAAAAA">
                                      <p:cBhvr>
                                        <p:cTn id="19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2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31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7 C -0.47187 -0.46574 -0.46892 -0.45957 -0.46562 -0.45185 C -0.46093 -0.44136 -0.45937 -0.43333 -0.45312 -0.42592 C -0.45191 -0.41913 -0.44444 -0.40617 -0.44062 -0.4037 C -0.43455 -0.3929 -0.42604 -0.37963 -0.41771 -0.37592 C -0.41146 -0.36759 -0.40451 -0.36389 -0.39687 -0.36111 C -0.37916 -0.34537 -0.3526 -0.34166 -0.33333 -0.34074 C -0.27552 -0.33889 -0.21736 -0.33827 -0.15937 -0.33703 C -0.14479 -0.33333 -0.12986 -0.33055 -0.11562 -0.32407 C -0.11111 -0.31882 -0.10521 -0.31605 -0.1 -0.31296 C -0.09479 -0.3037 -0.08958 -0.29444 -0.08437 -0.28518 C -0.0809 -0.27901 -0.07968 -0.27099 -0.07604 -0.26481 C -0.07604 -0.26234 -0.07604 -0.25957 -0.075 -0.25741 C -0.07413 -0.25339 -0.07083 -0.24629 -0.07083 -0.24599 C -0.06979 -0.23889 -0.06996 -0.23827 -0.06771 -0.23148 C -0.06666 -0.22778 -0.06354 -0.22037 -0.06354 -0.22006 C -0.06215 -0.2108 -0.05937 -0.20092 -0.05625 -0.19259 C -0.05434 -0.18765 -0.05017 -0.17778 -0.05017 -0.17747 C -0.04635 -0.15895 -0.03941 -0.14136 -0.03541 -0.12222 C -0.03159 -0.10432 -0.02847 -0.08487 -0.025 -0.06666 C -0.02413 -0.06234 -0.02222 -0.05957 -0.02083 -0.05555 C -0.01788 -0.04506 -0.01406 -0.0358 -0.01041 -0.02592 C -0.00746 -0.01728 -0.00503 -0.00895 -2.5E-6 -2.34568E-6 " pathEditMode="relative" rAng="0" ptsTypes="AAAAAAAAAAAAAAAAAAAAAAA">
                                      <p:cBhvr>
                                        <p:cTn id="3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5 -0.42778 C -0.14236 -0.41173 -0.13542 -0.39475 -0.12708 -0.37963 C -0.11684 -0.36111 -0.10521 -0.34815 -0.09375 -0.33333 C -0.08472 -0.3216 -0.07708 -0.3071 -0.06875 -0.29444 C -0.05799 -0.27839 -0.05417 -0.2537 -0.04479 -0.23704 C -0.04254 -0.22531 -0.03924 -0.2179 -0.03438 -0.20926 C -0.02899 -0.1858 -0.01684 -0.16852 -0.00938 -0.1463 C -0.00347 -0.12901 0.00347 -0.1108 0.01042 -0.09444 C 0.01302 -0.07623 0.01354 -0.07593 0.01146 -0.05 C 0.01094 -0.04414 0.00729 -0.03333 0.00625 -0.02778 C 0.00503 -0.0216 0.00451 -0.01543 0.00312 -0.00926 C 0.00087 0.00031 0.00104 -0.00679 1.94444E-6 1.85185E-6 " pathEditMode="relative" ptsTypes="fffffffffffA">
                                      <p:cBhvr>
                                        <p:cTn id="4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4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7 -0.73889 C 0.13038 -0.70864 0.13837 -0.67809 0.14479 -0.6463 C 0.14739 -0.63364 0.14809 -0.62191 0.15104 -0.60926 C 0.15642 -0.56204 0.14878 -0.61913 0.15833 -0.57438 C 0.1592 -0.57006 0.15868 -0.56574 0.15937 -0.56111 C 0.16007 -0.55586 0.16163 -0.55123 0.1625 -0.5463 C 0.16337 -0.54197 0.16389 -0.53765 0.16458 -0.53333 C 0.16719 -0.51512 0.16875 -0.4966 0.17292 -0.47963 C 0.17552 -0.45278 0.17187 -0.48642 0.17708 -0.45555 C 0.17899 -0.44444 0.17986 -0.43333 0.18229 -0.42222 C 0.18368 -0.40401 0.18437 -0.39413 0.1875 -0.37809 C 0.18958 -0.2963 0.19739 -0.18148 0.15208 -0.12778 C 0.14948 -0.12099 0.14705 -0.11728 0.14271 -0.11481 C 0.13958 -0.10926 0.1375 -0.10617 0.13333 -0.1037 C 0.1243 -0.09167 0.13437 -0.10339 0.12396 -0.0963 C 0.12101 -0.09444 0.11858 -0.09074 0.11562 -0.08889 C 0.11458 -0.08827 0.11354 -0.08765 0.1125 -0.08704 C 0.10399 -0.07191 0.11493 -0.0895 0.10521 -0.07963 C 0.10399 -0.07839 0.1033 -0.07531 0.10208 -0.07407 C 0.10017 -0.07222 0.09583 -0.07037 0.09583 -0.07006 C 0.09062 -0.06358 0.08576 -0.06204 0.08021 -0.05555 C 0.06267 -0.03488 0.04219 -0.02376 0.02187 -0.01481 C 0.01493 -0.00648 0.00868 -0.00648 1.11111E-6 -1.23457E-6 " pathEditMode="relative" rAng="0" ptsTypes="AAAAAAAAAAAAAAAAAAAAAAAA">
                                      <p:cBhvr>
                                        <p:cTn id="4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2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2 -0.75617 0.12188 -0.7429 C 0.13039 -0.70864 0.13837 -0.67809 0.1448 -0.6463 C 0.1474 -0.63364 0.14809 -0.62191 0.15105 -0.60926 C 0.15643 -0.56204 0.14879 -0.61914 0.15834 -0.57438 C 0.15921 -0.57006 0.15869 -0.56574 0.15938 -0.56111 C 0.16007 -0.55586 0.16164 -0.55123 0.1625 -0.5463 C 0.16337 -0.54198 0.16389 -0.53765 0.16459 -0.53333 C 0.16719 -0.51512 0.16875 -0.49661 0.17292 -0.47963 C 0.17553 -0.45278 0.17188 -0.48642 0.17709 -0.45556 C 0.179 -0.44444 0.17987 -0.43333 0.1823 -0.42222 C 0.18369 -0.40401 0.18438 -0.39414 0.1875 -0.37809 C 0.18959 -0.2963 0.1974 -0.18148 0.15209 -0.12778 C 0.14948 -0.12099 0.14705 -0.11728 0.14271 -0.11482 C 0.13959 -0.10926 0.1375 -0.10617 0.13334 -0.1037 C 0.12431 -0.09167 0.13438 -0.1034 0.12396 -0.0963 C 0.12101 -0.09444 0.11858 -0.09074 0.11563 -0.08889 C 0.11459 -0.08827 0.11355 -0.08765 0.1125 -0.08704 C 0.104 -0.07191 0.11494 -0.08951 0.10521 -0.07963 C 0.104 -0.0784 0.1033 -0.07531 0.10209 -0.07407 C 0.10018 -0.07222 0.09584 -0.07037 0.09584 -0.07006 C 0.09063 -0.06358 0.08577 -0.06204 0.08021 -0.05556 C 0.06268 -0.03488 0.04219 -0.02377 0.02188 -0.01482 C 0.01494 -0.00648 0.00869 -0.00648 -4.44444E-6 3.7037E-7 " pathEditMode="relative" rAng="0" ptsTypes="AAAAAAAAAAAAAAAAAAAAAAAA">
                                      <p:cBhvr>
                                        <p:cTn id="54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9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1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6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8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7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63437 -0.88333 C -0.62396 -0.87716 -0.6158 -0.86235 -0.60521 -0.85556 C -0.60208 -0.8534 -0.59826 -0.8537 -0.59531 -0.85185 C -0.58698 -0.84784 -0.57986 -0.84475 -0.57187 -0.84259 C -0.56163 -0.83642 -0.55191 -0.83488 -0.5408 -0.83333 C -0.51944 -0.82685 -0.49757 -0.8213 -0.47639 -0.81605 C -0.4658 -0.8108 -0.46111 -0.80803 -0.44896 -0.80741 C -0.43871 -0.80124 -0.42986 -0.80124 -0.41875 -0.8 C -0.41024 -0.79691 -0.40243 -0.79259 -0.39375 -0.79074 C -0.37396 -0.77562 -0.35243 -0.7787 -0.33125 -0.77037 C -0.32812 -0.76914 -0.32535 -0.76759 -0.32187 -0.76667 C -0.31597 -0.76512 -0.30312 -0.76296 -0.30312 -0.76235 C -0.27621 -0.75031 -0.2901 -0.75463 -0.26146 -0.75 C -0.24583 -0.74722 -0.23021 -0.73951 -0.21458 -0.73519 C -0.19253 -0.72901 -0.17014 -0.72408 -0.14809 -0.71852 C -0.12743 -0.70494 -0.10903 -0.69815 -0.0875 -0.69259 C -0.07691 -0.6855 -0.06753 -0.68488 -0.05642 -0.68333 C -0.0434 -0.67747 -0.0309 -0.67562 -0.01788 -0.67408 C -0.00694 -0.66574 0.00504 -0.6608 0.01667 -0.65741 C 0.02257 -0.65216 0.02813 -0.65093 0.03438 -0.6463 C 0.04115 -0.64105 0.04774 -0.63395 0.05504 -0.62994 C 0.06528 -0.61605 0.07656 -0.60494 0.08646 -0.59074 C 0.08906 -0.58673 0.09097 -0.58148 0.09375 -0.57809 C 0.1 -0.56945 0.10729 -0.5608 0.1125 -0.55 C 0.1158 -0.5429 0.12153 -0.53056 0.125 -0.52222 C 0.1467 -0.46605 0.13455 -0.48858 0.14583 -0.46852 C 0.14965 -0.45247 0.15451 -0.43735 0.15938 -0.42222 C 0.16354 -0.40864 0.16597 -0.39321 0.16962 -0.37963 C 0.17483 -0.36173 0.17326 -0.34136 0.17899 -0.32408 C 0.1809 -0.30864 0.18142 -0.29259 0.18438 -0.27778 C 0.18576 -0.25648 0.18854 -0.25278 0.18958 -0.22963 C 0.18924 -0.16296 0.20851 0.01358 0.15 0.0537 C 0.13785 0.06204 0.14028 0.05926 0.125 0.06111 C 0.03108 0.05895 0.06528 0.07222 0.0217 0.0463 C 0.01719 0.04043 0.01181 0.0358 0.00816 0.02778 C 0.00451 0.01883 0.00261 0.01142 -8.33333E-7 1.23457E-6 " pathEditMode="relative" rAng="0" ptsTypes="AAAAAAAAAAAAAAAAAAAAAAAAAAAAAAAAAAAA">
                                      <p:cBhvr>
                                        <p:cTn id="7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319" y="47284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80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625 0.3926 C -0.46701 0.35988 -0.4625 0.32037 -0.44895 0.2963 C -0.44722 0.28457 -0.4401 0.27593 -0.43541 0.26667 C -0.42569 0.24753 -0.40885 0.22655 -0.39461 0.22037 C -0.39027 0.21389 -0.38663 0.20895 -0.38107 0.20556 C -0.37621 0.20247 -0.37621 0.20525 -0.37291 0.20186 C -0.36996 0.19939 -0.3677 0.19445 -0.36458 0.1926 C -0.35295 0.18581 -0.33958 0.18488 -0.32743 0.18334 C -0.31493 0.17562 -0.30138 0.175 -0.2875 0.17223 C -0.26197 0.1571 -0.22361 0.17253 -0.19496 0.17778 C -0.0875 0.17469 -0.15572 0.18056 -0.12083 0.17037 C -0.11718 0.16513 -0.11406 0.16389 -0.10937 0.16111 C -0.10052 0.14939 -0.09236 0.13797 -0.08437 0.12408 C -0.07916 0.11482 -0.0677 0.09136 -0.06041 0.08704 C -0.05625 0.07963 -0.05468 0.07037 -0.05208 0.06111 C -0.04635 0.04013 -0.0519 0.06142 -0.046 0.0463 C -0.04288 0.03889 -0.04531 0.03858 -0.04062 0.03519 C -0.03559 0.03118 -0.02934 0.02716 -0.02413 0.02408 C -0.02152 0.02253 -0.02013 0.01821 -0.0177 0.01667 C -0.01562 0.01544 -0.01163 0.01297 -0.01163 0.01327 C -0.00815 0.0071 -0.00434 0.00587 -0.00017 -3.33333E-6 " pathEditMode="relative" rAng="0" ptsTypes="AAAAAAAAAAAAAAAAAAAAA">
                                      <p:cBhvr>
                                        <p:cTn id="8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38" y="-1963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87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89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9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8 -0.74043 C 0.13038 -0.70864 0.13837 -0.67808 0.14479 -0.64629 C 0.1474 -0.63364 0.14809 -0.62191 0.15104 -0.60926 C 0.15642 -0.56203 0.14879 -0.61913 0.15833 -0.57438 C 0.1592 -0.57006 0.15868 -0.56574 0.15938 -0.56111 C 0.16007 -0.55586 0.16163 -0.55123 0.1625 -0.54629 C 0.16337 -0.54197 0.16389 -0.53765 0.16458 -0.53333 C 0.16719 -0.51512 0.16875 -0.4966 0.17292 -0.47963 C 0.17552 -0.45277 0.17188 -0.48642 0.17708 -0.45555 C 0.17899 -0.44444 0.17986 -0.43333 0.18229 -0.42222 C 0.18368 -0.40401 0.18438 -0.39413 0.1875 -0.37808 C 0.18958 -0.29629 0.1974 -0.18148 0.15208 -0.12777 C 0.14948 -0.12098 0.14705 -0.11728 0.14271 -0.11481 C 0.13958 -0.10926 0.1375 -0.10617 0.13333 -0.1037 C 0.12431 -0.09166 0.13438 -0.10339 0.12396 -0.09629 C 0.12101 -0.09444 0.11858 -0.09074 0.11563 -0.08888 C 0.11458 -0.08827 0.11354 -0.08765 0.1125 -0.08703 C 0.10399 -0.07191 0.11493 -0.0895 0.10521 -0.07963 C 0.10399 -0.07839 0.1033 -0.0753 0.10208 -0.07407 C 0.10017 -0.07222 0.09583 -0.07037 0.09583 -0.07006 C 0.09063 -0.06358 0.08576 -0.06203 0.08021 -0.05555 C 0.06267 -0.03487 0.04219 -0.02376 0.02188 -0.01481 C 0.01493 -0.00648 0.00868 -0.00648 -8.33333E-7 -4.19753E-6 " pathEditMode="relative" rAng="0" ptsTypes="AAAAAAAAAAAAAAAAAAAAAAAA">
                                      <p:cBhvr>
                                        <p:cTn id="96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15A1CD-444C-4497-B0D3-0142BD641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38" y="943848"/>
            <a:ext cx="8163721" cy="20749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40BFA9-9A6B-442B-A06E-68190FAD6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38" y="3149549"/>
            <a:ext cx="3007814" cy="1748224"/>
          </a:xfrm>
          <a:prstGeom prst="rect">
            <a:avLst/>
          </a:prstGeom>
        </p:spPr>
      </p:pic>
      <p:sp>
        <p:nvSpPr>
          <p:cNvPr id="10" name="淘宝网chenying0907出品 10">
            <a:extLst>
              <a:ext uri="{FF2B5EF4-FFF2-40B4-BE49-F238E27FC236}">
                <a16:creationId xmlns:a16="http://schemas.microsoft.com/office/drawing/2014/main" id="{07686B29-6676-4396-AD0A-5D6D2BAABADF}"/>
              </a:ext>
            </a:extLst>
          </p:cNvPr>
          <p:cNvSpPr txBox="1"/>
          <p:nvPr/>
        </p:nvSpPr>
        <p:spPr>
          <a:xfrm>
            <a:off x="3614810" y="4597691"/>
            <a:ext cx="46857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Gephi</a:t>
            </a:r>
            <a:r>
              <a:rPr lang="zh-CN" altLang="en-US" dirty="0"/>
              <a:t>的结果，很不直观，几乎得不到有效结论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41641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319734-316E-4A2B-A840-B8808474A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07" y="963174"/>
            <a:ext cx="7126983" cy="418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64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任务六设计效果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7B8551-C10D-4934-AF81-84DB9DE029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26" y="1192336"/>
            <a:ext cx="3200831" cy="26502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7B2B9DE-C569-470C-BBC3-D7448270F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650" y="1192336"/>
            <a:ext cx="3011667" cy="26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32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7A668F-1AB9-4D51-B564-2080FF36D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23035"/>
            <a:ext cx="5256362" cy="5957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BE3A35D-EE9C-4D0C-9B1E-87F0A8F010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7244" y="2240935"/>
            <a:ext cx="3673526" cy="227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83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289DB0-0C5C-4BAB-A361-402F5566D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785" y="1604172"/>
            <a:ext cx="5072064" cy="181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96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CEBB9C3-3F19-479E-B46E-347E76E67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5469599" cy="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92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E7CCAE-3BEE-47EF-AA53-0523129C0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3783799" cy="3282332"/>
          </a:xfrm>
          <a:prstGeom prst="rect">
            <a:avLst/>
          </a:prstGeom>
        </p:spPr>
      </p:pic>
      <p:sp>
        <p:nvSpPr>
          <p:cNvPr id="9" name="淘宝网chenying0907出品 10">
            <a:extLst>
              <a:ext uri="{FF2B5EF4-FFF2-40B4-BE49-F238E27FC236}">
                <a16:creationId xmlns:a16="http://schemas.microsoft.com/office/drawing/2014/main" id="{223012A2-5E1D-4D97-B49E-5CA0BAA3CEF1}"/>
              </a:ext>
            </a:extLst>
          </p:cNvPr>
          <p:cNvSpPr txBox="1"/>
          <p:nvPr/>
        </p:nvSpPr>
        <p:spPr>
          <a:xfrm>
            <a:off x="556606" y="3719493"/>
            <a:ext cx="239698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特别地，这里要注意，在绘制关系曲线的时候需要判断自身的角度和限制位置的角度，以及目标点的角度，如果是超出限制或者目标点已经绘制过，就不再绘制。</a:t>
            </a:r>
            <a:endParaRPr lang="en-US" altLang="zh-CN" dirty="0"/>
          </a:p>
        </p:txBody>
      </p:sp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63F9D3B9-2210-4B74-8EAB-59628B6EB6F3}"/>
              </a:ext>
            </a:extLst>
          </p:cNvPr>
          <p:cNvSpPr txBox="1"/>
          <p:nvPr/>
        </p:nvSpPr>
        <p:spPr>
          <a:xfrm>
            <a:off x="4718027" y="954650"/>
            <a:ext cx="442597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传入的角度列表是</a:t>
            </a:r>
            <a:r>
              <a:rPr lang="en-US" altLang="zh-CN" dirty="0"/>
              <a:t>map</a:t>
            </a:r>
            <a:r>
              <a:rPr lang="zh-CN" altLang="en-US" dirty="0"/>
              <a:t>类型，用以查询其他人物位置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965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sigfigList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20" y="1465323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B6C5D7B-E72C-4D7A-B20A-FD0BDBD53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6797" y="4256726"/>
            <a:ext cx="5488731" cy="6158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EB539A-D3BF-4D42-B14E-F24A4528F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358" y="832981"/>
            <a:ext cx="3312798" cy="382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95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583469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5213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MainWindow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38" y="1473050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F3D6A33-D9D1-41EF-A8FC-8267F4327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627" y="4310519"/>
            <a:ext cx="4881776" cy="6726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058E169-3982-46CB-854E-718BF3929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783" y="832981"/>
            <a:ext cx="3570053" cy="3574607"/>
          </a:xfrm>
          <a:prstGeom prst="rect">
            <a:avLst/>
          </a:prstGeom>
        </p:spPr>
      </p:pic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EDD8A85B-3D90-4AAF-BE62-8B45D66B321C}"/>
              </a:ext>
            </a:extLst>
          </p:cNvPr>
          <p:cNvSpPr txBox="1"/>
          <p:nvPr/>
        </p:nvSpPr>
        <p:spPr>
          <a:xfrm>
            <a:off x="360783" y="4572490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高亮设置函数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27732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实现效果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508AB0-F2B9-45DF-A1D5-7E645A510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57" y="722964"/>
            <a:ext cx="1401650" cy="38893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B329F8-87D2-49C4-8ED3-21840518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874" y="962952"/>
            <a:ext cx="2520975" cy="21737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F913F1-033F-49A2-B16D-AC8A9ABD1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5504" y="962951"/>
            <a:ext cx="2520975" cy="2195835"/>
          </a:xfrm>
          <a:prstGeom prst="rect">
            <a:avLst/>
          </a:prstGeom>
        </p:spPr>
      </p:pic>
      <p:sp>
        <p:nvSpPr>
          <p:cNvPr id="13" name="淘宝网chenying0907出品 10">
            <a:extLst>
              <a:ext uri="{FF2B5EF4-FFF2-40B4-BE49-F238E27FC236}">
                <a16:creationId xmlns:a16="http://schemas.microsoft.com/office/drawing/2014/main" id="{FB3874E7-EBB8-402F-B03C-98FBA31779B4}"/>
              </a:ext>
            </a:extLst>
          </p:cNvPr>
          <p:cNvSpPr txBox="1"/>
          <p:nvPr/>
        </p:nvSpPr>
        <p:spPr>
          <a:xfrm>
            <a:off x="2641874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较多项 较低不透明度</a:t>
            </a:r>
            <a:endParaRPr lang="en-US" altLang="zh-CN" dirty="0"/>
          </a:p>
        </p:txBody>
      </p:sp>
      <p:sp>
        <p:nvSpPr>
          <p:cNvPr id="15" name="淘宝网chenying0907出品 10">
            <a:extLst>
              <a:ext uri="{FF2B5EF4-FFF2-40B4-BE49-F238E27FC236}">
                <a16:creationId xmlns:a16="http://schemas.microsoft.com/office/drawing/2014/main" id="{10FCA247-73A3-44D3-9E32-043B95AE1A88}"/>
              </a:ext>
            </a:extLst>
          </p:cNvPr>
          <p:cNvSpPr txBox="1"/>
          <p:nvPr/>
        </p:nvSpPr>
        <p:spPr>
          <a:xfrm>
            <a:off x="5663550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较少项 较高不透明度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91950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1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22082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实验概述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123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任务一 姓名抽取：通过姓名列表抽取金庸小说文本中所有的姓名</a:t>
            </a:r>
            <a:r>
              <a:rPr lang="en-US" altLang="zh-CN" dirty="0">
                <a:solidFill>
                  <a:schemeClr val="bg1"/>
                </a:solidFill>
              </a:rPr>
              <a:t/>
            </a:r>
            <a:br>
              <a:rPr lang="en-US" altLang="zh-CN" dirty="0">
                <a:solidFill>
                  <a:schemeClr val="bg1"/>
                </a:solidFill>
              </a:rPr>
            </a:br>
            <a:r>
              <a:rPr lang="zh-CN" altLang="en-US" dirty="0">
                <a:solidFill>
                  <a:schemeClr val="bg1"/>
                </a:solidFill>
              </a:rPr>
              <a:t>任务二 单词同现：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任务三 关系构建：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任务四 </a:t>
            </a:r>
            <a:r>
              <a:rPr lang="en-US" altLang="zh-CN" dirty="0">
                <a:solidFill>
                  <a:schemeClr val="bg1"/>
                </a:solidFill>
              </a:rPr>
              <a:t>PageRank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任务五 标签传播：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任务六 结果可视化：以任务四和任务三的结果为基础，利用</a:t>
            </a:r>
            <a:r>
              <a:rPr lang="en-US" altLang="zh-CN" dirty="0">
                <a:solidFill>
                  <a:schemeClr val="bg1"/>
                </a:solidFill>
              </a:rPr>
              <a:t>Qt</a:t>
            </a:r>
            <a:r>
              <a:rPr lang="zh-CN" altLang="en-US" dirty="0">
                <a:solidFill>
                  <a:schemeClr val="bg1"/>
                </a:solidFill>
              </a:rPr>
              <a:t>平台编写程序，将分析结果可视化。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1738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9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075450" y="1037655"/>
            <a:ext cx="51048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实验总结与改进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115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43819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67F30E-2728-4824-AB14-DAF46A56B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66" y="939239"/>
            <a:ext cx="7171428" cy="3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20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17594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166256" y="3098207"/>
            <a:ext cx="467590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Thank You</a:t>
            </a:r>
            <a:endParaRPr lang="zh-CN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9626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2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任务分配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46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171860551, </a:t>
            </a:r>
            <a:r>
              <a:rPr lang="zh-CN" altLang="en-US" dirty="0">
                <a:solidFill>
                  <a:schemeClr val="bg1"/>
                </a:solidFill>
              </a:rPr>
              <a:t>韩畅：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组长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算法设计与实验规划，任务一、任务六，程序试运行与组织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研讨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171860550, </a:t>
            </a:r>
            <a:r>
              <a:rPr lang="zh-CN" altLang="en-US" dirty="0">
                <a:solidFill>
                  <a:schemeClr val="bg1"/>
                </a:solidFill>
              </a:rPr>
              <a:t>王一之：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算法设计与实验规划，任务四，参与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，实验版本控制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171860549, </a:t>
            </a:r>
            <a:r>
              <a:rPr lang="zh-CN" altLang="en-US" dirty="0">
                <a:solidFill>
                  <a:schemeClr val="bg1"/>
                </a:solidFill>
              </a:rPr>
              <a:t>闫旭芃：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算法设计与实验规划，任务五，参与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与数据核对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171840565, </a:t>
            </a:r>
            <a:r>
              <a:rPr lang="zh-CN" altLang="en-US" dirty="0">
                <a:solidFill>
                  <a:schemeClr val="bg1"/>
                </a:solidFill>
              </a:rPr>
              <a:t>李展烁：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算法设计与实验规划，任务一优化、任务二、任务三，参与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并提出重要优化思路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/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2158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3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姓名抽取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1084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输入：已经分词的中文文本、姓名列表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输出：在文本中出现的包含在姓名列表内的全部姓名依次可重复地输出。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目标：高效</a:t>
            </a:r>
            <a:r>
              <a:rPr lang="en-US" altLang="zh-CN" dirty="0">
                <a:solidFill>
                  <a:schemeClr val="bg1"/>
                </a:solidFill>
              </a:rPr>
              <a:t/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156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6439" y="339725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任务一 设计思路</a:t>
            </a:r>
          </a:p>
        </p:txBody>
      </p:sp>
      <p:grpSp>
        <p:nvGrpSpPr>
          <p:cNvPr id="56" name="淘宝网chenying0907出品 1">
            <a:extLst>
              <a:ext uri="{FF2B5EF4-FFF2-40B4-BE49-F238E27FC236}">
                <a16:creationId xmlns:a16="http://schemas.microsoft.com/office/drawing/2014/main" id="{78A19D47-E985-4055-9ED0-9830A92A75A7}"/>
              </a:ext>
            </a:extLst>
          </p:cNvPr>
          <p:cNvGrpSpPr/>
          <p:nvPr/>
        </p:nvGrpSpPr>
        <p:grpSpPr>
          <a:xfrm>
            <a:off x="377022" y="1612295"/>
            <a:ext cx="2770780" cy="969496"/>
            <a:chOff x="450273" y="1850672"/>
            <a:chExt cx="3589762" cy="969496"/>
          </a:xfrm>
        </p:grpSpPr>
        <p:sp>
          <p:nvSpPr>
            <p:cNvPr id="59" name="淘宝网chenying0907出品 9">
              <a:extLst>
                <a:ext uri="{FF2B5EF4-FFF2-40B4-BE49-F238E27FC236}">
                  <a16:creationId xmlns:a16="http://schemas.microsoft.com/office/drawing/2014/main" id="{59F8B48F-A743-4567-ABE7-75BA07C08F8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setup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60" name="淘宝网chenying0907出品 10">
              <a:extLst>
                <a:ext uri="{FF2B5EF4-FFF2-40B4-BE49-F238E27FC236}">
                  <a16:creationId xmlns:a16="http://schemas.microsoft.com/office/drawing/2014/main" id="{E1E05E60-A7A6-4DCE-806A-BB1E0C2EACED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从</a:t>
              </a:r>
              <a:r>
                <a:rPr lang="en-US" altLang="zh-CN" dirty="0"/>
                <a:t>configuration</a:t>
              </a:r>
              <a:r>
                <a:rPr lang="zh-CN" altLang="en-US" dirty="0"/>
                <a:t>中获取名单字符串，使用空格分词处理后，存入</a:t>
              </a:r>
              <a:r>
                <a:rPr lang="en-US" altLang="zh-CN" dirty="0"/>
                <a:t>HashSet</a:t>
              </a:r>
              <a:r>
                <a:rPr lang="zh-CN" altLang="en-US" dirty="0"/>
                <a:t>类的私有变量内。</a:t>
              </a:r>
              <a:endParaRPr lang="en-US" altLang="zh-CN" dirty="0"/>
            </a:p>
          </p:txBody>
        </p:sp>
      </p:grpSp>
      <p:grpSp>
        <p:nvGrpSpPr>
          <p:cNvPr id="86" name="淘宝网chenying0907出品 1">
            <a:extLst>
              <a:ext uri="{FF2B5EF4-FFF2-40B4-BE49-F238E27FC236}">
                <a16:creationId xmlns:a16="http://schemas.microsoft.com/office/drawing/2014/main" id="{12797D28-F413-4401-A2A9-21EB773001CF}"/>
              </a:ext>
            </a:extLst>
          </p:cNvPr>
          <p:cNvGrpSpPr/>
          <p:nvPr/>
        </p:nvGrpSpPr>
        <p:grpSpPr>
          <a:xfrm>
            <a:off x="377022" y="914250"/>
            <a:ext cx="1042074" cy="469073"/>
            <a:chOff x="3393541" y="2211446"/>
            <a:chExt cx="4435467" cy="1124393"/>
          </a:xfrm>
        </p:grpSpPr>
        <p:sp>
          <p:nvSpPr>
            <p:cNvPr id="87" name="Rectangle 22">
              <a:extLst>
                <a:ext uri="{FF2B5EF4-FFF2-40B4-BE49-F238E27FC236}">
                  <a16:creationId xmlns:a16="http://schemas.microsoft.com/office/drawing/2014/main" id="{4DBA1EDA-14D7-4FEC-9E2D-3B096DA15081}"/>
                </a:ext>
              </a:extLst>
            </p:cNvPr>
            <p:cNvSpPr/>
            <p:nvPr/>
          </p:nvSpPr>
          <p:spPr>
            <a:xfrm>
              <a:off x="3393541" y="2211446"/>
              <a:ext cx="4354034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atin typeface="+mn-ea"/>
              </a:endParaRPr>
            </a:p>
          </p:txBody>
        </p:sp>
        <p:sp>
          <p:nvSpPr>
            <p:cNvPr id="88" name="TextBox 23">
              <a:extLst>
                <a:ext uri="{FF2B5EF4-FFF2-40B4-BE49-F238E27FC236}">
                  <a16:creationId xmlns:a16="http://schemas.microsoft.com/office/drawing/2014/main" id="{8DD79434-3E2C-483E-BD98-0554D2FCDBE9}"/>
                </a:ext>
              </a:extLst>
            </p:cNvPr>
            <p:cNvSpPr txBox="1"/>
            <p:nvPr/>
          </p:nvSpPr>
          <p:spPr>
            <a:xfrm>
              <a:off x="3598975" y="2363724"/>
              <a:ext cx="4230033" cy="811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</a:rPr>
                <a:t>Mapper</a:t>
              </a:r>
              <a:endParaRPr lang="en-US" sz="1800" b="1" dirty="0">
                <a:solidFill>
                  <a:schemeClr val="bg1"/>
                </a:solidFill>
                <a:latin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94" name="淘宝网chenying0907出品 1">
            <a:extLst>
              <a:ext uri="{FF2B5EF4-FFF2-40B4-BE49-F238E27FC236}">
                <a16:creationId xmlns:a16="http://schemas.microsoft.com/office/drawing/2014/main" id="{28909113-8219-4E61-9180-0D7ACA3845C8}"/>
              </a:ext>
            </a:extLst>
          </p:cNvPr>
          <p:cNvGrpSpPr/>
          <p:nvPr/>
        </p:nvGrpSpPr>
        <p:grpSpPr>
          <a:xfrm>
            <a:off x="3301417" y="1612295"/>
            <a:ext cx="2236705" cy="2262157"/>
            <a:chOff x="450273" y="1762258"/>
            <a:chExt cx="3090986" cy="2262157"/>
          </a:xfrm>
        </p:grpSpPr>
        <p:sp>
          <p:nvSpPr>
            <p:cNvPr id="97" name="淘宝网chenying0907出品 9">
              <a:extLst>
                <a:ext uri="{FF2B5EF4-FFF2-40B4-BE49-F238E27FC236}">
                  <a16:creationId xmlns:a16="http://schemas.microsoft.com/office/drawing/2014/main" id="{8B62C3E7-BE65-425E-9241-198C112809A5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调用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Loader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获取名单列表</a:t>
              </a:r>
            </a:p>
          </p:txBody>
        </p:sp>
        <p:sp>
          <p:nvSpPr>
            <p:cNvPr id="98" name="淘宝网chenying0907出品 10">
              <a:extLst>
                <a:ext uri="{FF2B5EF4-FFF2-40B4-BE49-F238E27FC236}">
                  <a16:creationId xmlns:a16="http://schemas.microsoft.com/office/drawing/2014/main" id="{ADDBC8A5-EF7C-4B9A-93E2-ECEA5D3BB2BA}"/>
                </a:ext>
              </a:extLst>
            </p:cNvPr>
            <p:cNvSpPr txBox="1"/>
            <p:nvPr/>
          </p:nvSpPr>
          <p:spPr>
            <a:xfrm>
              <a:off x="450273" y="2270089"/>
              <a:ext cx="309098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配置输入路径，使用输入参数或默认参数作为名单列表的路径，调用</a:t>
              </a:r>
              <a:r>
                <a:rPr lang="en-US" altLang="zh-CN" dirty="0"/>
                <a:t>loader</a:t>
              </a:r>
              <a:r>
                <a:rPr lang="zh-CN" altLang="en-US" dirty="0"/>
                <a:t>获得</a:t>
              </a:r>
              <a:r>
                <a:rPr lang="en-US" altLang="zh-CN" dirty="0"/>
                <a:t>String</a:t>
              </a:r>
              <a:r>
                <a:rPr lang="zh-CN" altLang="en-US" dirty="0"/>
                <a:t>类的名单列表。</a:t>
              </a:r>
              <a:endParaRPr lang="en-US" altLang="zh-CN" dirty="0"/>
            </a:p>
            <a:p>
              <a:endParaRPr lang="en-US" altLang="zh-CN" dirty="0"/>
            </a:p>
            <a:p>
              <a:r>
                <a:rPr lang="zh-CN" altLang="en-US" dirty="0"/>
                <a:t>使用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将名单填入配置，以便</a:t>
              </a:r>
              <a:r>
                <a:rPr lang="en-US" altLang="zh-CN" dirty="0"/>
                <a:t>mapper</a:t>
              </a:r>
              <a:r>
                <a:rPr lang="zh-CN" altLang="en-US" dirty="0"/>
                <a:t>获取</a:t>
              </a:r>
              <a:endParaRPr lang="zh-CN" altLang="zh-CN" dirty="0"/>
            </a:p>
          </p:txBody>
        </p:sp>
      </p:grp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301417" y="913060"/>
            <a:ext cx="67177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320549" y="978275"/>
            <a:ext cx="65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8" name="Rectangle 22">
            <a:extLst>
              <a:ext uri="{FF2B5EF4-FFF2-40B4-BE49-F238E27FC236}">
                <a16:creationId xmlns:a16="http://schemas.microsoft.com/office/drawing/2014/main" id="{DF42B24D-34D5-486D-A5A2-D439759E8D6D}"/>
              </a:ext>
            </a:extLst>
          </p:cNvPr>
          <p:cNvSpPr/>
          <p:nvPr/>
        </p:nvSpPr>
        <p:spPr>
          <a:xfrm>
            <a:off x="5929980" y="912518"/>
            <a:ext cx="932066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1CBDB4CD-220D-4BA1-814C-8C73CFE1AFBC}"/>
              </a:ext>
            </a:extLst>
          </p:cNvPr>
          <p:cNvSpPr txBox="1"/>
          <p:nvPr/>
        </p:nvSpPr>
        <p:spPr>
          <a:xfrm>
            <a:off x="5949112" y="977733"/>
            <a:ext cx="912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Loader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38" name="淘宝网chenying0907出品 1">
            <a:extLst>
              <a:ext uri="{FF2B5EF4-FFF2-40B4-BE49-F238E27FC236}">
                <a16:creationId xmlns:a16="http://schemas.microsoft.com/office/drawing/2014/main" id="{CE736F67-0AAC-42CD-A7CE-2E2D27F422A8}"/>
              </a:ext>
            </a:extLst>
          </p:cNvPr>
          <p:cNvGrpSpPr/>
          <p:nvPr/>
        </p:nvGrpSpPr>
        <p:grpSpPr>
          <a:xfrm>
            <a:off x="5908979" y="1612295"/>
            <a:ext cx="2236705" cy="1872910"/>
            <a:chOff x="483948" y="1762258"/>
            <a:chExt cx="3090986" cy="1872910"/>
          </a:xfrm>
        </p:grpSpPr>
        <p:sp>
          <p:nvSpPr>
            <p:cNvPr id="39" name="淘宝网chenying0907出品 9">
              <a:extLst>
                <a:ext uri="{FF2B5EF4-FFF2-40B4-BE49-F238E27FC236}">
                  <a16:creationId xmlns:a16="http://schemas.microsoft.com/office/drawing/2014/main" id="{BC24C8F2-9D30-4D69-A487-64D2158B2C10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FileInputStream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zh-CN" altLang="en-US" sz="1200" b="1" dirty="0">
                  <a:latin typeface="华文细黑" panose="02010600040101010101" pitchFamily="2" charset="-122"/>
                </a:rPr>
                <a:t>和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BufferReader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 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进行文件处理</a:t>
              </a:r>
            </a:p>
          </p:txBody>
        </p:sp>
        <p:sp>
          <p:nvSpPr>
            <p:cNvPr id="40" name="淘宝网chenying0907出品 10">
              <a:extLst>
                <a:ext uri="{FF2B5EF4-FFF2-40B4-BE49-F238E27FC236}">
                  <a16:creationId xmlns:a16="http://schemas.microsoft.com/office/drawing/2014/main" id="{C15602FE-BD99-41EA-AC99-DA0E6DABEF06}"/>
                </a:ext>
              </a:extLst>
            </p:cNvPr>
            <p:cNvSpPr txBox="1"/>
            <p:nvPr/>
          </p:nvSpPr>
          <p:spPr>
            <a:xfrm>
              <a:off x="483948" y="2504089"/>
              <a:ext cx="3090986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快速将读入的姓名构建成为字符串返回。</a:t>
              </a:r>
              <a:endParaRPr lang="en-US" altLang="zh-CN" dirty="0"/>
            </a:p>
            <a:p>
              <a:r>
                <a:rPr lang="zh-CN" altLang="en-US" dirty="0"/>
                <a:t>（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只能传递字符串）</a:t>
              </a:r>
              <a:endParaRPr lang="en-US" altLang="zh-CN" dirty="0"/>
            </a:p>
          </p:txBody>
        </p:sp>
      </p:grpSp>
      <p:grpSp>
        <p:nvGrpSpPr>
          <p:cNvPr id="46" name="淘宝网chenying0907出品 1">
            <a:extLst>
              <a:ext uri="{FF2B5EF4-FFF2-40B4-BE49-F238E27FC236}">
                <a16:creationId xmlns:a16="http://schemas.microsoft.com/office/drawing/2014/main" id="{32260DDA-583E-4CAF-9F07-F94C40896B4E}"/>
              </a:ext>
            </a:extLst>
          </p:cNvPr>
          <p:cNvGrpSpPr/>
          <p:nvPr/>
        </p:nvGrpSpPr>
        <p:grpSpPr>
          <a:xfrm>
            <a:off x="377022" y="2677292"/>
            <a:ext cx="2770780" cy="1384994"/>
            <a:chOff x="450273" y="1850672"/>
            <a:chExt cx="3589762" cy="1384994"/>
          </a:xfrm>
        </p:grpSpPr>
        <p:sp>
          <p:nvSpPr>
            <p:cNvPr id="47" name="淘宝网chenying0907出品 9">
              <a:extLst>
                <a:ext uri="{FF2B5EF4-FFF2-40B4-BE49-F238E27FC236}">
                  <a16:creationId xmlns:a16="http://schemas.microsoft.com/office/drawing/2014/main" id="{C50C9C2D-2CC1-4109-9234-10B70F4EEF5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map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48" name="淘宝网chenying0907出品 10">
              <a:extLst>
                <a:ext uri="{FF2B5EF4-FFF2-40B4-BE49-F238E27FC236}">
                  <a16:creationId xmlns:a16="http://schemas.microsoft.com/office/drawing/2014/main" id="{EB0BFC96-378C-47C3-816D-405DA81CAF4C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对每行语句分词处理后得到词语列表，依次询问</a:t>
              </a:r>
              <a:r>
                <a:rPr lang="en-US" altLang="zh-CN" dirty="0"/>
                <a:t>HashSet</a:t>
              </a:r>
              <a:r>
                <a:rPr lang="zh-CN" altLang="en-US" dirty="0"/>
                <a:t>内是否含有该词语，若存在，则使用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类变量汇总，直至单句结束后输出。</a:t>
              </a:r>
              <a:endParaRPr lang="en-US" altLang="zh-CN" dirty="0"/>
            </a:p>
          </p:txBody>
        </p:sp>
      </p:grpSp>
      <p:sp>
        <p:nvSpPr>
          <p:cNvPr id="11" name="Rectangle 22">
            <a:extLst>
              <a:ext uri="{FF2B5EF4-FFF2-40B4-BE49-F238E27FC236}">
                <a16:creationId xmlns:a16="http://schemas.microsoft.com/office/drawing/2014/main" id="{5286BF33-7241-41AC-9B05-19B7FB782851}"/>
              </a:ext>
            </a:extLst>
          </p:cNvPr>
          <p:cNvSpPr/>
          <p:nvPr/>
        </p:nvSpPr>
        <p:spPr>
          <a:xfrm>
            <a:off x="3320549" y="4224065"/>
            <a:ext cx="102294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8B6623CE-6C01-400E-B560-8FA5C5847FCA}"/>
              </a:ext>
            </a:extLst>
          </p:cNvPr>
          <p:cNvSpPr txBox="1"/>
          <p:nvPr/>
        </p:nvSpPr>
        <p:spPr>
          <a:xfrm>
            <a:off x="3339681" y="4289280"/>
            <a:ext cx="102294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Reducer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52" name="淘宝网chenying0907出品 1">
            <a:extLst>
              <a:ext uri="{FF2B5EF4-FFF2-40B4-BE49-F238E27FC236}">
                <a16:creationId xmlns:a16="http://schemas.microsoft.com/office/drawing/2014/main" id="{2A680C68-6226-4649-8D07-54EAAB3C6740}"/>
              </a:ext>
            </a:extLst>
          </p:cNvPr>
          <p:cNvGrpSpPr/>
          <p:nvPr/>
        </p:nvGrpSpPr>
        <p:grpSpPr>
          <a:xfrm>
            <a:off x="4573846" y="4173863"/>
            <a:ext cx="4685740" cy="553997"/>
            <a:chOff x="450273" y="1850672"/>
            <a:chExt cx="3589762" cy="553997"/>
          </a:xfrm>
        </p:grpSpPr>
        <p:sp>
          <p:nvSpPr>
            <p:cNvPr id="53" name="淘宝网chenying0907出品 9">
              <a:extLst>
                <a:ext uri="{FF2B5EF4-FFF2-40B4-BE49-F238E27FC236}">
                  <a16:creationId xmlns:a16="http://schemas.microsoft.com/office/drawing/2014/main" id="{005596CC-B8F5-457A-9FE3-662F6BC8A9CB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不作操作</a:t>
              </a:r>
            </a:p>
          </p:txBody>
        </p:sp>
        <p:sp>
          <p:nvSpPr>
            <p:cNvPr id="54" name="淘宝网chenying0907出品 10">
              <a:extLst>
                <a:ext uri="{FF2B5EF4-FFF2-40B4-BE49-F238E27FC236}">
                  <a16:creationId xmlns:a16="http://schemas.microsoft.com/office/drawing/2014/main" id="{46E90BF4-4017-4690-A416-5D0D005FBC88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将获取到的值输出即可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39118551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9989" y="339725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任务一 实验结果展示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405BB2B-DC06-44D6-AA02-A98E3ED6D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788" y="2966770"/>
            <a:ext cx="3766023" cy="16329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02F20E6-A6BC-459B-B05B-83F040AB8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425" y="1432166"/>
            <a:ext cx="3781932" cy="422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0A21D29-E4D9-4ED7-B9E1-3F82AE73F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5" y="1074500"/>
            <a:ext cx="4479011" cy="352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82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/>
              <a:ea typeface="华文细黑"/>
              <a:cs typeface="+mn-cs"/>
            </a:endParaRPr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4</a:t>
              </a:r>
              <a:endPara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单词同现</a:t>
            </a:r>
            <a:endParaRPr kumimoji="0" lang="zh-CN" altLang="en-US" sz="4800" b="0" i="0" u="none" strike="noStrike" kern="1200" cap="none" spc="0" normalizeH="0" baseline="-300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6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数据输入：每一段中包含的所有人名。</a:t>
            </a: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数据输出：对于所有的段落，统计所有人名对出现在同一段落中的次数。</a:t>
            </a: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使用 </a:t>
            </a:r>
            <a:r>
              <a:rPr kumimoji="0" lang="en-US" altLang="zh-CN" sz="13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IntWritable</a:t>
            </a: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表示同现次数，因为同现次数在 </a:t>
            </a:r>
            <a:r>
              <a:rPr kumimoji="0" lang="en-US" altLang="zh-CN" sz="13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int</a:t>
            </a: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o UI" panose="020B0502040204020203" pitchFamily="34" charset="0"/>
                <a:ea typeface="微软雅黑" panose="020B0503020204020204" pitchFamily="34" charset="-122"/>
                <a:cs typeface="+mn-cs"/>
              </a:rPr>
              <a:t>可表示范围内。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6113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5615" y="339725"/>
            <a:ext cx="4937185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dirty="0" smtClean="0"/>
              <a:t>Mapper</a:t>
            </a:r>
            <a:r>
              <a:rPr lang="zh-CN" altLang="en-US" dirty="0" smtClean="0"/>
              <a:t>阶段</a:t>
            </a:r>
            <a:endParaRPr lang="zh-CN" altLang="en-US" dirty="0"/>
          </a:p>
        </p:txBody>
      </p:sp>
      <p:grpSp>
        <p:nvGrpSpPr>
          <p:cNvPr id="18" name="淘宝网chenying0907出品 1">
            <a:extLst>
              <a:ext uri="{FF2B5EF4-FFF2-40B4-BE49-F238E27FC236}">
                <a16:creationId xmlns:a16="http://schemas.microsoft.com/office/drawing/2014/main" id="{FD9A087D-717D-4347-BE7D-5A9010B5BD23}"/>
              </a:ext>
            </a:extLst>
          </p:cNvPr>
          <p:cNvGrpSpPr/>
          <p:nvPr/>
        </p:nvGrpSpPr>
        <p:grpSpPr>
          <a:xfrm>
            <a:off x="1383102" y="3553423"/>
            <a:ext cx="6344309" cy="1121816"/>
            <a:chOff x="3875568" y="2208594"/>
            <a:chExt cx="4354033" cy="1124393"/>
          </a:xfrm>
        </p:grpSpPr>
        <p:sp>
          <p:nvSpPr>
            <p:cNvPr id="19" name="Rectangle 22">
              <a:extLst>
                <a:ext uri="{FF2B5EF4-FFF2-40B4-BE49-F238E27FC236}">
                  <a16:creationId xmlns:a16="http://schemas.microsoft.com/office/drawing/2014/main" id="{0B791255-9278-4C7B-B529-7631B8EB6BA4}"/>
                </a:ext>
              </a:extLst>
            </p:cNvPr>
            <p:cNvSpPr/>
            <p:nvPr/>
          </p:nvSpPr>
          <p:spPr>
            <a:xfrm>
              <a:off x="3875568" y="2208594"/>
              <a:ext cx="4354033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endParaRPr>
            </a:p>
          </p:txBody>
        </p:sp>
        <p:sp>
          <p:nvSpPr>
            <p:cNvPr id="20" name="TextBox 23">
              <a:extLst>
                <a:ext uri="{FF2B5EF4-FFF2-40B4-BE49-F238E27FC236}">
                  <a16:creationId xmlns:a16="http://schemas.microsoft.com/office/drawing/2014/main" id="{7BDA7935-496A-403A-94D9-A722F46EE38F}"/>
                </a:ext>
              </a:extLst>
            </p:cNvPr>
            <p:cNvSpPr txBox="1"/>
            <p:nvPr/>
          </p:nvSpPr>
          <p:spPr>
            <a:xfrm>
              <a:off x="3967154" y="2227910"/>
              <a:ext cx="4155268" cy="900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使用 </a:t>
              </a: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HashSet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来对于同一段落中所有人名进行去重。再使用双重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for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循环来发射所有两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个不同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人名构成的人名对</a:t>
              </a: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。</a:t>
              </a:r>
              <a:endParaRPr kumimoji="0" lang="en-US" alt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5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因为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是在 </a:t>
              </a:r>
              <a:r>
                <a:rPr kumimoji="0" lang="en-US" altLang="zh-CN" sz="15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HashSet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内遍历，这里判断两个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String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不相等，不需要使用</a:t>
              </a:r>
            </a:p>
            <a:p>
              <a:pPr marL="0" marR="0" lvl="0" indent="0" algn="l" defTabSz="6857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Java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的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!equals()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来判断 </a:t>
              </a:r>
              <a:r>
                <a:rPr kumimoji="0" lang="en-US" altLang="zh-CN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String </a:t>
              </a:r>
              <a:r>
                <a:rPr kumimoji="0" lang="zh-CN" alt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华文细黑"/>
                  <a:ea typeface="华文细黑"/>
                  <a:cs typeface="Open Sans" panose="020B0606030504020204" pitchFamily="34" charset="0"/>
                </a:rPr>
                <a:t>内容，只需要判断引用不同即可。</a:t>
              </a:r>
              <a:endPara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细黑"/>
                <a:ea typeface="华文细黑"/>
                <a:cs typeface="Open Sans" panose="020B0606030504020204" pitchFamily="34" charset="0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28" y="954400"/>
            <a:ext cx="6850658" cy="227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566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自定义 8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4699</TotalTime>
  <Words>938</Words>
  <Application>Microsoft Office PowerPoint</Application>
  <PresentationFormat>全屏显示(16:9)</PresentationFormat>
  <Paragraphs>174</Paragraphs>
  <Slides>32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Arial Unicode MS</vt:lpstr>
      <vt:lpstr>Lao UI</vt:lpstr>
      <vt:lpstr>Open Sans</vt:lpstr>
      <vt:lpstr>华文细黑</vt:lpstr>
      <vt:lpstr>宋体</vt:lpstr>
      <vt:lpstr>微软雅黑</vt:lpstr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</dc:title>
  <dc:creator>user</dc:creator>
  <dc:description>user</dc:description>
  <cp:lastModifiedBy>913274052@qq.com</cp:lastModifiedBy>
  <cp:revision>304</cp:revision>
  <dcterms:created xsi:type="dcterms:W3CDTF">2015-04-07T15:42:54Z</dcterms:created>
  <dcterms:modified xsi:type="dcterms:W3CDTF">2020-08-01T08:23:08Z</dcterms:modified>
</cp:coreProperties>
</file>

<file path=docProps/thumbnail.jpeg>
</file>